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312" r:id="rId2"/>
    <p:sldId id="314" r:id="rId3"/>
    <p:sldId id="318" r:id="rId4"/>
    <p:sldId id="321" r:id="rId5"/>
    <p:sldId id="316" r:id="rId6"/>
    <p:sldId id="319" r:id="rId7"/>
    <p:sldId id="320" r:id="rId8"/>
    <p:sldId id="322" r:id="rId9"/>
    <p:sldId id="323" r:id="rId10"/>
    <p:sldId id="324" r:id="rId11"/>
    <p:sldId id="325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05" autoAdjust="0"/>
  </p:normalViewPr>
  <p:slideViewPr>
    <p:cSldViewPr>
      <p:cViewPr>
        <p:scale>
          <a:sx n="50" d="100"/>
          <a:sy n="50" d="100"/>
        </p:scale>
        <p:origin x="-1860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50DC4-068E-4A5A-9A1F-EB6AD60934B4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EE43D-4917-4E5F-87EA-96CDD34216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066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E43D-4917-4E5F-87EA-96CDD34216C8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606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E43D-4917-4E5F-87EA-96CDD34216C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468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EE43D-4917-4E5F-87EA-96CDD34216C8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1670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BCE0FD9-7940-459F-A8D3-1ACE3D955737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2A494BB-29A9-44D4-8008-88692A00C415}" type="slidenum">
              <a:rPr lang="pl-PL" smtClean="0"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0FD9-7940-459F-A8D3-1ACE3D955737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94BB-29A9-44D4-8008-88692A00C41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0FD9-7940-459F-A8D3-1ACE3D955737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94BB-29A9-44D4-8008-88692A00C41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0FD9-7940-459F-A8D3-1ACE3D955737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94BB-29A9-44D4-8008-88692A00C41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0FD9-7940-459F-A8D3-1ACE3D955737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94BB-29A9-44D4-8008-88692A00C41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0FD9-7940-459F-A8D3-1ACE3D955737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94BB-29A9-44D4-8008-88692A00C415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0FD9-7940-459F-A8D3-1ACE3D955737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94BB-29A9-44D4-8008-88692A00C41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0FD9-7940-459F-A8D3-1ACE3D955737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94BB-29A9-44D4-8008-88692A00C41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0FD9-7940-459F-A8D3-1ACE3D955737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94BB-29A9-44D4-8008-88692A00C41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0FD9-7940-459F-A8D3-1ACE3D955737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94BB-29A9-44D4-8008-88692A00C415}" type="slidenum">
              <a:rPr lang="pl-PL" smtClean="0"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0FD9-7940-459F-A8D3-1ACE3D955737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94BB-29A9-44D4-8008-88692A00C41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BCE0FD9-7940-459F-A8D3-1ACE3D955737}" type="datetimeFigureOut">
              <a:rPr lang="pl-PL" smtClean="0"/>
              <a:t>2018-10-04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2A494BB-29A9-44D4-8008-88692A00C41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9628" y="404664"/>
            <a:ext cx="7024744" cy="79208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1"/>
                </a:solidFill>
              </a:rPr>
              <a:t>	</a:t>
            </a:r>
            <a:r>
              <a:rPr lang="pl-PL" sz="2800" b="1" dirty="0" smtClean="0">
                <a:solidFill>
                  <a:schemeClr val="tx1"/>
                </a:solidFill>
              </a:rPr>
              <a:t>       „</a:t>
            </a:r>
            <a:r>
              <a:rPr lang="pl-PL" sz="2000" b="1" dirty="0" smtClean="0">
                <a:solidFill>
                  <a:schemeClr val="tx1"/>
                </a:solidFill>
              </a:rPr>
              <a:t>Foundation „Aktywni XXI”</a:t>
            </a:r>
            <a:endParaRPr lang="pl-PL" sz="2000" b="1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1828432" cy="1292895"/>
          </a:xfrm>
        </p:spPr>
      </p:pic>
      <p:sp>
        <p:nvSpPr>
          <p:cNvPr id="3" name="Prostokąt 2"/>
          <p:cNvSpPr/>
          <p:nvPr/>
        </p:nvSpPr>
        <p:spPr>
          <a:xfrm>
            <a:off x="1763688" y="2628313"/>
            <a:ext cx="554461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It’s easy to teach if </a:t>
            </a:r>
            <a:br>
              <a:rPr lang="en-GB" sz="2800" b="1" dirty="0"/>
            </a:br>
            <a:r>
              <a:rPr lang="pl-PL" sz="2800" b="1" dirty="0" smtClean="0"/>
              <a:t> </a:t>
            </a:r>
            <a:r>
              <a:rPr lang="en-GB" sz="2800" b="1" dirty="0" smtClean="0"/>
              <a:t>you </a:t>
            </a:r>
            <a:r>
              <a:rPr lang="en-GB" sz="2800" b="1" dirty="0"/>
              <a:t>know how</a:t>
            </a:r>
            <a:br>
              <a:rPr lang="en-GB" sz="2800" b="1" dirty="0"/>
            </a:b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400" b="1" dirty="0"/>
              <a:t> </a:t>
            </a:r>
            <a:r>
              <a:rPr lang="pl-PL" sz="2400" b="1" dirty="0" smtClean="0"/>
              <a:t>  </a:t>
            </a:r>
            <a:r>
              <a:rPr lang="en-GB" sz="2400" b="1" dirty="0" err="1" smtClean="0"/>
              <a:t>Kickoff</a:t>
            </a:r>
            <a:r>
              <a:rPr lang="en-GB" sz="2400" b="1" dirty="0" smtClean="0"/>
              <a:t> meeting</a:t>
            </a:r>
            <a:endParaRPr lang="pl-PL" sz="2400" b="1" dirty="0" smtClean="0"/>
          </a:p>
          <a:p>
            <a:pPr algn="ctr"/>
            <a:r>
              <a:rPr lang="en-GB" sz="2400" b="1" dirty="0"/>
              <a:t/>
            </a:r>
            <a:br>
              <a:rPr lang="en-GB" sz="2400" b="1" dirty="0"/>
            </a:br>
            <a:r>
              <a:rPr lang="pl-PL" b="1" dirty="0" smtClean="0"/>
              <a:t>    </a:t>
            </a:r>
            <a:r>
              <a:rPr lang="en-GB" dirty="0" smtClean="0"/>
              <a:t>19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/>
              <a:t>– 20</a:t>
            </a:r>
            <a:r>
              <a:rPr lang="en-GB" baseline="30000" dirty="0"/>
              <a:t>st</a:t>
            </a:r>
            <a:r>
              <a:rPr lang="en-GB" dirty="0"/>
              <a:t> of October 2016</a:t>
            </a:r>
            <a:br>
              <a:rPr lang="en-GB" dirty="0"/>
            </a:br>
            <a:r>
              <a:rPr lang="pl-PL" dirty="0" smtClean="0"/>
              <a:t>        </a:t>
            </a:r>
            <a:r>
              <a:rPr lang="en-GB" i="1" dirty="0" smtClean="0"/>
              <a:t>Jelenia </a:t>
            </a:r>
            <a:r>
              <a:rPr lang="en-GB" i="1" dirty="0"/>
              <a:t>Gora – Poland</a:t>
            </a:r>
            <a:r>
              <a:rPr lang="fr-FR" dirty="0"/>
              <a:t/>
            </a:r>
            <a:br>
              <a:rPr lang="fr-FR" dirty="0"/>
            </a:br>
            <a:endParaRPr lang="pl-PL" dirty="0"/>
          </a:p>
        </p:txBody>
      </p:sp>
      <p:pic>
        <p:nvPicPr>
          <p:cNvPr id="5" name="Image 5" descr="logo_edit_itseasy (1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50" y="5373217"/>
            <a:ext cx="97407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9628" y="404664"/>
            <a:ext cx="7024744" cy="792088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</a:rPr>
              <a:t>	       „</a:t>
            </a:r>
            <a:r>
              <a:rPr lang="pl-PL" sz="2000" b="1" dirty="0" smtClean="0">
                <a:solidFill>
                  <a:schemeClr val="tx1"/>
                </a:solidFill>
              </a:rPr>
              <a:t>Foundation „Aktywni XXI”</a:t>
            </a:r>
            <a:endParaRPr lang="pl-PL" sz="2000" b="1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1828432" cy="1292895"/>
          </a:xfrm>
        </p:spPr>
      </p:pic>
      <p:sp>
        <p:nvSpPr>
          <p:cNvPr id="3" name="Prostokąt 2"/>
          <p:cNvSpPr/>
          <p:nvPr/>
        </p:nvSpPr>
        <p:spPr>
          <a:xfrm>
            <a:off x="1763688" y="1412777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/>
              <a:t>New project</a:t>
            </a:r>
            <a:endParaRPr lang="pl-PL" sz="2400" b="1" dirty="0"/>
          </a:p>
        </p:txBody>
      </p:sp>
      <p:pic>
        <p:nvPicPr>
          <p:cNvPr id="5" name="Image 5" descr="logo_edit_itseasy (1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50" y="5373217"/>
            <a:ext cx="97407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zaokrąglony 6"/>
          <p:cNvSpPr/>
          <p:nvPr/>
        </p:nvSpPr>
        <p:spPr>
          <a:xfrm>
            <a:off x="687810" y="2553296"/>
            <a:ext cx="2592288" cy="1512168"/>
          </a:xfrm>
          <a:prstGeom prst="roundRect">
            <a:avLst/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2000" b="1" dirty="0" smtClean="0"/>
          </a:p>
          <a:p>
            <a:pPr algn="ctr"/>
            <a:r>
              <a:rPr lang="en-GB" sz="2000" b="1" dirty="0" smtClean="0"/>
              <a:t>It’s </a:t>
            </a:r>
            <a:r>
              <a:rPr lang="en-GB" sz="2000" b="1" dirty="0"/>
              <a:t>easy to teach if </a:t>
            </a:r>
            <a:br>
              <a:rPr lang="en-GB" sz="2000" b="1" dirty="0"/>
            </a:br>
            <a:r>
              <a:rPr lang="pl-PL" sz="2000" b="1" dirty="0"/>
              <a:t> </a:t>
            </a:r>
            <a:r>
              <a:rPr lang="en-GB" sz="2000" b="1" dirty="0"/>
              <a:t>you know how</a:t>
            </a:r>
            <a:br>
              <a:rPr lang="en-GB" sz="2000" b="1" dirty="0"/>
            </a:br>
            <a:endParaRPr lang="pl-PL" sz="2000" dirty="0"/>
          </a:p>
        </p:txBody>
      </p:sp>
      <p:sp>
        <p:nvSpPr>
          <p:cNvPr id="6" name="Prostokąt zaokrąglony 5"/>
          <p:cNvSpPr/>
          <p:nvPr/>
        </p:nvSpPr>
        <p:spPr>
          <a:xfrm>
            <a:off x="5669140" y="3041898"/>
            <a:ext cx="2791292" cy="146722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</a:rPr>
              <a:t>Hand and Hand – libraries and adult educations centres for lifelong learning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2720380" y="4473116"/>
            <a:ext cx="2426568" cy="136815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The Active in Europe</a:t>
            </a:r>
          </a:p>
        </p:txBody>
      </p:sp>
    </p:spTree>
    <p:extLst>
      <p:ext uri="{BB962C8B-B14F-4D97-AF65-F5344CB8AC3E}">
        <p14:creationId xmlns:p14="http://schemas.microsoft.com/office/powerpoint/2010/main" val="97276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9628" y="404664"/>
            <a:ext cx="7024744" cy="79208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1"/>
                </a:solidFill>
              </a:rPr>
              <a:t>	</a:t>
            </a:r>
            <a:r>
              <a:rPr lang="pl-PL" sz="2800" b="1" dirty="0" smtClean="0">
                <a:solidFill>
                  <a:schemeClr val="tx1"/>
                </a:solidFill>
              </a:rPr>
              <a:t>       „</a:t>
            </a:r>
            <a:r>
              <a:rPr lang="pl-PL" sz="2000" b="1" dirty="0" smtClean="0">
                <a:solidFill>
                  <a:schemeClr val="tx1"/>
                </a:solidFill>
              </a:rPr>
              <a:t>Foundation „Aktywni XXI”</a:t>
            </a:r>
            <a:endParaRPr lang="pl-PL" sz="2000" b="1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1828432" cy="1292895"/>
          </a:xfrm>
        </p:spPr>
      </p:pic>
      <p:sp>
        <p:nvSpPr>
          <p:cNvPr id="3" name="Prostokąt 2"/>
          <p:cNvSpPr/>
          <p:nvPr/>
        </p:nvSpPr>
        <p:spPr>
          <a:xfrm>
            <a:off x="1763688" y="2628313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/>
            </a:r>
            <a:br>
              <a:rPr lang="fr-FR" dirty="0"/>
            </a:br>
            <a:endParaRPr lang="pl-PL" dirty="0"/>
          </a:p>
        </p:txBody>
      </p:sp>
      <p:pic>
        <p:nvPicPr>
          <p:cNvPr id="5" name="Image 5" descr="logo_edit_itseasy (1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50" y="5373217"/>
            <a:ext cx="97407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2413396" y="1844825"/>
            <a:ext cx="4759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l-PL" sz="2400" b="1" dirty="0" smtClean="0"/>
          </a:p>
          <a:p>
            <a:pPr algn="ctr">
              <a:defRPr/>
            </a:pPr>
            <a:endParaRPr lang="pl-PL" sz="2400" b="1" dirty="0"/>
          </a:p>
          <a:p>
            <a:pPr algn="ctr">
              <a:defRPr/>
            </a:pPr>
            <a:r>
              <a:rPr lang="en-US" sz="2400" b="1" dirty="0" smtClean="0"/>
              <a:t>Thank </a:t>
            </a:r>
            <a:r>
              <a:rPr lang="en-US" sz="2400" b="1" dirty="0"/>
              <a:t>you for you attention!</a:t>
            </a:r>
            <a:endParaRPr lang="en-US" sz="2400" dirty="0"/>
          </a:p>
        </p:txBody>
      </p:sp>
      <p:sp>
        <p:nvSpPr>
          <p:cNvPr id="7" name="Prostokąt 6"/>
          <p:cNvSpPr/>
          <p:nvPr/>
        </p:nvSpPr>
        <p:spPr>
          <a:xfrm>
            <a:off x="683568" y="2551837"/>
            <a:ext cx="6174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r>
              <a:rPr lang="pl-PL" b="1" dirty="0" smtClean="0"/>
              <a:t>         </a:t>
            </a:r>
            <a:r>
              <a:rPr lang="pl-PL" b="1" dirty="0" err="1" smtClean="0"/>
              <a:t>Contact</a:t>
            </a:r>
            <a:r>
              <a:rPr lang="pl-PL" b="1" dirty="0" smtClean="0"/>
              <a:t> </a:t>
            </a:r>
            <a:r>
              <a:rPr lang="pl-PL" b="1" dirty="0" err="1" smtClean="0"/>
              <a:t>details</a:t>
            </a:r>
            <a:endParaRPr lang="pl-PL" b="1" dirty="0" smtClean="0"/>
          </a:p>
          <a:p>
            <a:endParaRPr lang="pl-PL" dirty="0"/>
          </a:p>
          <a:p>
            <a:r>
              <a:rPr lang="pl-PL" b="1" dirty="0"/>
              <a:t>Wolności 29, 58-500 Jelenia Góra, </a:t>
            </a:r>
            <a:r>
              <a:rPr lang="pl-PL" b="1" dirty="0" smtClean="0"/>
              <a:t>Poland</a:t>
            </a:r>
            <a:endParaRPr lang="pl-PL" dirty="0"/>
          </a:p>
          <a:p>
            <a:endParaRPr lang="pl-PL" dirty="0"/>
          </a:p>
          <a:p>
            <a:r>
              <a:rPr lang="en-US" dirty="0"/>
              <a:t>www.aktywni21.org.pl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98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9628" y="404664"/>
            <a:ext cx="7024744" cy="79208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1"/>
                </a:solidFill>
              </a:rPr>
              <a:t>	</a:t>
            </a:r>
            <a:r>
              <a:rPr lang="pl-PL" sz="2800" b="1" dirty="0" smtClean="0">
                <a:solidFill>
                  <a:schemeClr val="tx1"/>
                </a:solidFill>
              </a:rPr>
              <a:t>       „</a:t>
            </a:r>
            <a:r>
              <a:rPr lang="pl-PL" sz="2000" b="1" dirty="0" smtClean="0">
                <a:solidFill>
                  <a:schemeClr val="tx1"/>
                </a:solidFill>
              </a:rPr>
              <a:t>Foundation „Aktywni XXI”</a:t>
            </a:r>
            <a:endParaRPr lang="pl-PL" sz="2000" b="1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1828432" cy="1292895"/>
          </a:xfrm>
        </p:spPr>
      </p:pic>
      <p:sp>
        <p:nvSpPr>
          <p:cNvPr id="3" name="Prostokąt 2"/>
          <p:cNvSpPr/>
          <p:nvPr/>
        </p:nvSpPr>
        <p:spPr>
          <a:xfrm>
            <a:off x="1763688" y="2628313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/>
            </a:r>
            <a:br>
              <a:rPr lang="fr-FR" dirty="0"/>
            </a:br>
            <a:endParaRPr lang="pl-PL" dirty="0"/>
          </a:p>
        </p:txBody>
      </p:sp>
      <p:pic>
        <p:nvPicPr>
          <p:cNvPr id="5" name="Image 5" descr="logo_edit_itseasy (1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50" y="5373217"/>
            <a:ext cx="97407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971600" y="1647905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/>
              <a:t>Foundation </a:t>
            </a:r>
            <a:r>
              <a:rPr lang="en-US" sz="2400" b="1" dirty="0" smtClean="0"/>
              <a:t>has </a:t>
            </a:r>
            <a:r>
              <a:rPr lang="en-US" sz="2400" b="1" dirty="0"/>
              <a:t>been working since 2010</a:t>
            </a:r>
            <a:r>
              <a:rPr lang="en-US" sz="2400" b="1" dirty="0" smtClean="0"/>
              <a:t>.</a:t>
            </a:r>
            <a:endParaRPr lang="pl-PL" sz="2400" b="1" dirty="0" smtClean="0"/>
          </a:p>
          <a:p>
            <a:endParaRPr lang="pl-PL" sz="24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b="1" dirty="0" smtClean="0"/>
              <a:t>M</a:t>
            </a:r>
            <a:r>
              <a:rPr lang="en-US" sz="2400" b="1" dirty="0" err="1" smtClean="0"/>
              <a:t>ain</a:t>
            </a:r>
            <a:r>
              <a:rPr lang="en-US" sz="2400" b="1" dirty="0" smtClean="0"/>
              <a:t> </a:t>
            </a:r>
            <a:r>
              <a:rPr lang="en-US" sz="2400" b="1" dirty="0"/>
              <a:t>aims </a:t>
            </a:r>
            <a:r>
              <a:rPr lang="en-US" sz="2400" b="1" dirty="0" smtClean="0"/>
              <a:t> </a:t>
            </a:r>
            <a:r>
              <a:rPr lang="pl-PL" sz="2400" b="1" dirty="0" smtClean="0"/>
              <a:t>- </a:t>
            </a:r>
            <a:r>
              <a:rPr lang="en-US" sz="2400" b="1" dirty="0" smtClean="0"/>
              <a:t> </a:t>
            </a:r>
            <a:r>
              <a:rPr lang="en-US" sz="2400" b="1" dirty="0"/>
              <a:t>promote lifelong learning</a:t>
            </a:r>
            <a:r>
              <a:rPr lang="en-US" sz="2400" b="1" dirty="0" smtClean="0"/>
              <a:t>.</a:t>
            </a:r>
            <a:endParaRPr lang="pl-PL" sz="2400" b="1" dirty="0" smtClean="0"/>
          </a:p>
          <a:p>
            <a:endParaRPr lang="pl-PL" sz="24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b="1" dirty="0"/>
              <a:t>Target </a:t>
            </a:r>
            <a:r>
              <a:rPr lang="fr-FR" sz="2400" b="1" dirty="0" smtClean="0"/>
              <a:t>groups</a:t>
            </a:r>
            <a:r>
              <a:rPr lang="pl-PL" sz="2400" b="1" dirty="0" smtClean="0"/>
              <a:t>:</a:t>
            </a:r>
          </a:p>
          <a:p>
            <a:r>
              <a:rPr lang="pl-PL" sz="2400" b="1" dirty="0" smtClean="0">
                <a:solidFill>
                  <a:srgbClr val="000090"/>
                </a:solidFill>
              </a:rPr>
              <a:t>- </a:t>
            </a:r>
            <a:r>
              <a:rPr lang="pl-PL" sz="2000" b="1" dirty="0"/>
              <a:t>a</a:t>
            </a:r>
            <a:r>
              <a:rPr lang="en-GB" sz="2000" b="1" dirty="0" err="1" smtClean="0"/>
              <a:t>ctive</a:t>
            </a:r>
            <a:r>
              <a:rPr lang="en-GB" sz="2000" b="1" dirty="0" smtClean="0"/>
              <a:t> </a:t>
            </a:r>
            <a:r>
              <a:rPr lang="en-GB" sz="2000" b="1" dirty="0"/>
              <a:t>seniors</a:t>
            </a:r>
          </a:p>
          <a:p>
            <a:r>
              <a:rPr lang="pl-PL" sz="2400" b="1" dirty="0" smtClean="0"/>
              <a:t>- </a:t>
            </a:r>
            <a:r>
              <a:rPr lang="pl-PL" sz="2000" b="1" dirty="0"/>
              <a:t>r</a:t>
            </a:r>
            <a:r>
              <a:rPr lang="en-GB" sz="2000" b="1" dirty="0" err="1" smtClean="0"/>
              <a:t>etired</a:t>
            </a:r>
            <a:r>
              <a:rPr lang="en-GB" sz="2000" b="1" dirty="0" smtClean="0"/>
              <a:t> </a:t>
            </a:r>
            <a:r>
              <a:rPr lang="en-GB" sz="2000" b="1" dirty="0"/>
              <a:t>seniors</a:t>
            </a:r>
          </a:p>
          <a:p>
            <a:r>
              <a:rPr lang="pl-PL" sz="2400" b="1" dirty="0" smtClean="0"/>
              <a:t>- </a:t>
            </a:r>
            <a:r>
              <a:rPr lang="en-GB" sz="2000" b="1" dirty="0"/>
              <a:t>disabled people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778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9628" y="404664"/>
            <a:ext cx="7024744" cy="79208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1"/>
                </a:solidFill>
              </a:rPr>
              <a:t>	</a:t>
            </a:r>
            <a:r>
              <a:rPr lang="pl-PL" sz="2800" b="1" dirty="0" smtClean="0">
                <a:solidFill>
                  <a:schemeClr val="tx1"/>
                </a:solidFill>
              </a:rPr>
              <a:t>       „</a:t>
            </a:r>
            <a:r>
              <a:rPr lang="pl-PL" sz="2000" b="1" dirty="0" smtClean="0">
                <a:solidFill>
                  <a:schemeClr val="tx1"/>
                </a:solidFill>
              </a:rPr>
              <a:t>Foundation „Aktywni XXI”</a:t>
            </a:r>
            <a:endParaRPr lang="pl-PL" sz="2000" b="1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1828432" cy="1292895"/>
          </a:xfrm>
        </p:spPr>
      </p:pic>
      <p:sp>
        <p:nvSpPr>
          <p:cNvPr id="3" name="Prostokąt 2"/>
          <p:cNvSpPr/>
          <p:nvPr/>
        </p:nvSpPr>
        <p:spPr>
          <a:xfrm>
            <a:off x="1763688" y="2628313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/>
            </a:r>
            <a:br>
              <a:rPr lang="fr-FR" dirty="0"/>
            </a:br>
            <a:endParaRPr lang="pl-PL" dirty="0"/>
          </a:p>
        </p:txBody>
      </p:sp>
      <p:pic>
        <p:nvPicPr>
          <p:cNvPr id="5" name="Image 5" descr="logo_edit_itseasy (1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50" y="5373217"/>
            <a:ext cx="97407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ostokąt zaokrąglony 10"/>
          <p:cNvSpPr/>
          <p:nvPr/>
        </p:nvSpPr>
        <p:spPr>
          <a:xfrm>
            <a:off x="539552" y="1772815"/>
            <a:ext cx="4176464" cy="252028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LOCAL  </a:t>
            </a:r>
            <a:r>
              <a:rPr lang="pl-PL" sz="2400" b="1" dirty="0" smtClean="0"/>
              <a:t>OWN ACTIONS </a:t>
            </a:r>
            <a:endParaRPr lang="pl-PL" sz="2400" i="1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2354660" y="4538902"/>
            <a:ext cx="2880320" cy="1770420"/>
          </a:xfrm>
          <a:prstGeom prst="roundRect">
            <a:avLst/>
          </a:prstGeom>
        </p:spPr>
        <p:style>
          <a:lnRef idx="2">
            <a:schemeClr val="accent2"/>
          </a:lnRef>
          <a:fillRef idx="1003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2400" b="1" dirty="0" smtClean="0"/>
              <a:t>        </a:t>
            </a:r>
            <a:r>
              <a:rPr lang="en-GB" sz="2400" b="1" dirty="0" smtClean="0"/>
              <a:t>LLP</a:t>
            </a:r>
            <a:r>
              <a:rPr lang="en-GB" sz="2400" b="1" dirty="0"/>
              <a:t>:</a:t>
            </a:r>
            <a:endParaRPr lang="pl-PL" sz="2400" dirty="0"/>
          </a:p>
          <a:p>
            <a:r>
              <a:rPr lang="en-GB" dirty="0"/>
              <a:t>             </a:t>
            </a:r>
            <a:r>
              <a:rPr lang="en-GB" b="1" dirty="0"/>
              <a:t>Senior Volunteering Projects</a:t>
            </a:r>
            <a:r>
              <a:rPr lang="pl-PL" b="1" dirty="0"/>
              <a:t>  </a:t>
            </a:r>
          </a:p>
        </p:txBody>
      </p:sp>
      <p:sp>
        <p:nvSpPr>
          <p:cNvPr id="13" name="Prostokąt zaokrąglony 12"/>
          <p:cNvSpPr/>
          <p:nvPr/>
        </p:nvSpPr>
        <p:spPr>
          <a:xfrm>
            <a:off x="4355976" y="2357264"/>
            <a:ext cx="4248471" cy="23678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PROJECTS</a:t>
            </a:r>
            <a:r>
              <a:rPr lang="en-GB" sz="2400" b="1" dirty="0"/>
              <a:t>:</a:t>
            </a:r>
            <a:endParaRPr lang="pl-PL" sz="2400" dirty="0"/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991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3624" y="476672"/>
            <a:ext cx="7024744" cy="79208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1"/>
                </a:solidFill>
              </a:rPr>
              <a:t>	</a:t>
            </a:r>
            <a:r>
              <a:rPr lang="pl-PL" sz="2800" b="1" dirty="0" smtClean="0">
                <a:solidFill>
                  <a:schemeClr val="tx1"/>
                </a:solidFill>
              </a:rPr>
              <a:t>       „</a:t>
            </a:r>
            <a:r>
              <a:rPr lang="pl-PL" sz="2000" b="1" dirty="0" smtClean="0">
                <a:solidFill>
                  <a:schemeClr val="tx1"/>
                </a:solidFill>
              </a:rPr>
              <a:t>Foundation „Aktywni XXI”</a:t>
            </a:r>
            <a:endParaRPr lang="pl-PL" sz="2000" b="1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1828432" cy="1292895"/>
          </a:xfrm>
        </p:spPr>
      </p:pic>
      <p:sp>
        <p:nvSpPr>
          <p:cNvPr id="3" name="Prostokąt 2"/>
          <p:cNvSpPr/>
          <p:nvPr/>
        </p:nvSpPr>
        <p:spPr>
          <a:xfrm>
            <a:off x="1763688" y="2628313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/>
            </a:r>
            <a:br>
              <a:rPr lang="fr-FR" dirty="0"/>
            </a:br>
            <a:endParaRPr lang="pl-PL" dirty="0"/>
          </a:p>
        </p:txBody>
      </p:sp>
      <p:pic>
        <p:nvPicPr>
          <p:cNvPr id="5" name="Image 5" descr="logo_edit_itseasy (1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50" y="5373217"/>
            <a:ext cx="97407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547665" y="2828836"/>
            <a:ext cx="64087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1" dirty="0" smtClean="0"/>
              <a:t>                                                        </a:t>
            </a:r>
          </a:p>
          <a:p>
            <a:r>
              <a:rPr lang="pl-PL" b="1" i="1" dirty="0"/>
              <a:t> </a:t>
            </a:r>
            <a:r>
              <a:rPr lang="pl-PL" b="1" i="1" dirty="0" smtClean="0"/>
              <a:t>                                                            </a:t>
            </a:r>
            <a:r>
              <a:rPr lang="pl-PL" b="1" i="1" dirty="0" err="1" smtClean="0"/>
              <a:t>workshops</a:t>
            </a:r>
            <a:endParaRPr lang="pl-PL" i="1" dirty="0" smtClean="0"/>
          </a:p>
          <a:p>
            <a:endParaRPr lang="pl-PL" b="1" i="1" dirty="0" smtClean="0"/>
          </a:p>
          <a:p>
            <a:r>
              <a:rPr lang="pl-PL" b="1" i="1" dirty="0" err="1" smtClean="0"/>
              <a:t>lectures</a:t>
            </a:r>
            <a:endParaRPr lang="pl-PL" i="1" dirty="0"/>
          </a:p>
          <a:p>
            <a:pPr lvl="0"/>
            <a:r>
              <a:rPr lang="pl-PL" b="1" i="1" dirty="0" err="1" smtClean="0"/>
              <a:t>language</a:t>
            </a:r>
            <a:r>
              <a:rPr lang="pl-PL" b="1" i="1" dirty="0" smtClean="0"/>
              <a:t> </a:t>
            </a:r>
            <a:r>
              <a:rPr lang="pl-PL" b="1" i="1" dirty="0" err="1"/>
              <a:t>courses</a:t>
            </a:r>
            <a:endParaRPr lang="pl-PL" i="1" dirty="0"/>
          </a:p>
          <a:p>
            <a:pPr lvl="0"/>
            <a:endParaRPr lang="pl-PL" b="1" i="1" dirty="0"/>
          </a:p>
          <a:p>
            <a:pPr lvl="0"/>
            <a:r>
              <a:rPr lang="pl-PL" b="1" i="1" dirty="0" smtClean="0"/>
              <a:t>                                                    </a:t>
            </a:r>
            <a:r>
              <a:rPr lang="pl-PL" b="1" i="1" dirty="0" err="1" smtClean="0"/>
              <a:t>tours</a:t>
            </a:r>
            <a:endParaRPr lang="pl-PL" i="1" dirty="0"/>
          </a:p>
        </p:txBody>
      </p:sp>
      <p:sp>
        <p:nvSpPr>
          <p:cNvPr id="7" name="Prostokąt zaokrąglony 6"/>
          <p:cNvSpPr/>
          <p:nvPr/>
        </p:nvSpPr>
        <p:spPr>
          <a:xfrm>
            <a:off x="1331640" y="1484783"/>
            <a:ext cx="3528392" cy="72008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LOCAL  </a:t>
            </a:r>
            <a:r>
              <a:rPr lang="pl-PL" sz="2000" b="1" dirty="0"/>
              <a:t>OWN ACTIONS</a:t>
            </a:r>
            <a:r>
              <a:rPr lang="pl-PL" b="1" dirty="0"/>
              <a:t> </a:t>
            </a:r>
            <a:endParaRPr lang="pl-PL" i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203" y="1317344"/>
            <a:ext cx="2776882" cy="182362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797152"/>
            <a:ext cx="2362215" cy="163093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2337743"/>
            <a:ext cx="1548172" cy="122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9628" y="404664"/>
            <a:ext cx="7024744" cy="79208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1"/>
                </a:solidFill>
              </a:rPr>
              <a:t>	</a:t>
            </a:r>
            <a:r>
              <a:rPr lang="pl-PL" sz="2800" b="1" dirty="0" smtClean="0">
                <a:solidFill>
                  <a:schemeClr val="tx1"/>
                </a:solidFill>
              </a:rPr>
              <a:t>       „</a:t>
            </a:r>
            <a:r>
              <a:rPr lang="pl-PL" sz="2000" b="1" dirty="0" smtClean="0">
                <a:solidFill>
                  <a:schemeClr val="tx1"/>
                </a:solidFill>
              </a:rPr>
              <a:t>Foundation „Aktywni XXI”</a:t>
            </a:r>
            <a:endParaRPr lang="pl-PL" sz="2000" b="1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1828432" cy="1292895"/>
          </a:xfrm>
        </p:spPr>
      </p:pic>
      <p:sp>
        <p:nvSpPr>
          <p:cNvPr id="3" name="Prostokąt 2"/>
          <p:cNvSpPr/>
          <p:nvPr/>
        </p:nvSpPr>
        <p:spPr>
          <a:xfrm>
            <a:off x="1763688" y="2628313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/>
            </a:r>
            <a:br>
              <a:rPr lang="fr-FR" dirty="0"/>
            </a:br>
            <a:endParaRPr lang="pl-PL" dirty="0"/>
          </a:p>
        </p:txBody>
      </p:sp>
      <p:pic>
        <p:nvPicPr>
          <p:cNvPr id="5" name="Image 5" descr="logo_edit_itseasy (1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50" y="5373217"/>
            <a:ext cx="97407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zaokrąglony 6"/>
          <p:cNvSpPr/>
          <p:nvPr/>
        </p:nvSpPr>
        <p:spPr>
          <a:xfrm>
            <a:off x="827584" y="1733786"/>
            <a:ext cx="5400600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l-PL" sz="2400" b="1" dirty="0" err="1"/>
              <a:t>Activation</a:t>
            </a:r>
            <a:r>
              <a:rPr lang="pl-PL" sz="2400" b="1" dirty="0"/>
              <a:t>, </a:t>
            </a:r>
            <a:r>
              <a:rPr lang="pl-PL" sz="2400" b="1" dirty="0" err="1"/>
              <a:t>motivation</a:t>
            </a:r>
            <a:r>
              <a:rPr lang="pl-PL" sz="2400" b="1" dirty="0"/>
              <a:t>, </a:t>
            </a:r>
            <a:r>
              <a:rPr lang="pl-PL" sz="2400" b="1" dirty="0" err="1"/>
              <a:t>integration</a:t>
            </a:r>
            <a:r>
              <a:rPr lang="pl-PL" sz="2400" b="1" dirty="0"/>
              <a:t> </a:t>
            </a:r>
            <a:endParaRPr lang="pl-PL" sz="24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381858"/>
            <a:ext cx="3593739" cy="298483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539552" y="2690336"/>
            <a:ext cx="4320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000" b="1" dirty="0"/>
              <a:t>In the project </a:t>
            </a:r>
            <a:r>
              <a:rPr lang="pl-PL" sz="2000" b="1" dirty="0" err="1"/>
              <a:t>there</a:t>
            </a:r>
            <a:r>
              <a:rPr lang="pl-PL" sz="2000" b="1" dirty="0"/>
              <a:t> </a:t>
            </a:r>
            <a:r>
              <a:rPr lang="pl-PL" sz="2000" b="1" dirty="0" err="1"/>
              <a:t>were</a:t>
            </a:r>
            <a:r>
              <a:rPr lang="pl-PL" sz="2000" b="1" dirty="0"/>
              <a:t> </a:t>
            </a:r>
            <a:r>
              <a:rPr lang="pl-PL" sz="2000" b="1" dirty="0" err="1"/>
              <a:t>organized</a:t>
            </a:r>
            <a:r>
              <a:rPr lang="pl-PL" sz="2000" b="1" dirty="0"/>
              <a:t> </a:t>
            </a:r>
            <a:r>
              <a:rPr lang="pl-PL" sz="2000" b="1" dirty="0" err="1"/>
              <a:t>foreign</a:t>
            </a:r>
            <a:r>
              <a:rPr lang="pl-PL" sz="2000" b="1" dirty="0"/>
              <a:t> </a:t>
            </a:r>
            <a:r>
              <a:rPr lang="pl-PL" sz="2000" b="1" dirty="0" err="1"/>
              <a:t>language</a:t>
            </a:r>
            <a:r>
              <a:rPr lang="pl-PL" sz="2000" b="1" dirty="0"/>
              <a:t> </a:t>
            </a:r>
            <a:r>
              <a:rPr lang="pl-PL" sz="2000" b="1" dirty="0" err="1"/>
              <a:t>courses</a:t>
            </a:r>
            <a:r>
              <a:rPr lang="pl-PL" sz="2000" b="1" dirty="0"/>
              <a:t> (English and German) and </a:t>
            </a:r>
            <a:r>
              <a:rPr lang="pl-PL" sz="2000" b="1" dirty="0" err="1"/>
              <a:t>personal</a:t>
            </a:r>
            <a:r>
              <a:rPr lang="pl-PL" sz="2000" b="1" dirty="0"/>
              <a:t> development </a:t>
            </a:r>
            <a:r>
              <a:rPr lang="pl-PL" sz="2000" b="1" dirty="0" err="1"/>
              <a:t>workshops</a:t>
            </a:r>
            <a:r>
              <a:rPr lang="pl-PL" sz="2000" b="1" dirty="0"/>
              <a:t> for 15 </a:t>
            </a:r>
            <a:r>
              <a:rPr lang="en-GB" sz="2000" b="1" dirty="0"/>
              <a:t>disadvantaged</a:t>
            </a:r>
            <a:r>
              <a:rPr lang="pl-PL" sz="2000" b="1" dirty="0"/>
              <a:t> </a:t>
            </a:r>
            <a:r>
              <a:rPr lang="pl-PL" sz="2000" b="1" dirty="0" err="1"/>
              <a:t>people</a:t>
            </a:r>
            <a:r>
              <a:rPr lang="pl-PL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92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9628" y="404664"/>
            <a:ext cx="7024744" cy="79208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1"/>
                </a:solidFill>
              </a:rPr>
              <a:t>	</a:t>
            </a:r>
            <a:r>
              <a:rPr lang="pl-PL" sz="2800" b="1" dirty="0" smtClean="0">
                <a:solidFill>
                  <a:schemeClr val="tx1"/>
                </a:solidFill>
              </a:rPr>
              <a:t>       „</a:t>
            </a:r>
            <a:r>
              <a:rPr lang="pl-PL" sz="2000" b="1" dirty="0" smtClean="0">
                <a:solidFill>
                  <a:schemeClr val="tx1"/>
                </a:solidFill>
              </a:rPr>
              <a:t>Foundation „Aktywni XXI”</a:t>
            </a:r>
            <a:endParaRPr lang="pl-PL" sz="2000" b="1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1828432" cy="1292895"/>
          </a:xfrm>
        </p:spPr>
      </p:pic>
      <p:sp>
        <p:nvSpPr>
          <p:cNvPr id="3" name="Prostokąt 2"/>
          <p:cNvSpPr/>
          <p:nvPr/>
        </p:nvSpPr>
        <p:spPr>
          <a:xfrm>
            <a:off x="1763688" y="2628313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/>
            </a:r>
            <a:br>
              <a:rPr lang="fr-FR" dirty="0"/>
            </a:br>
            <a:endParaRPr lang="pl-PL" dirty="0"/>
          </a:p>
        </p:txBody>
      </p:sp>
      <p:pic>
        <p:nvPicPr>
          <p:cNvPr id="5" name="Image 5" descr="logo_edit_itseasy (1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50" y="5373217"/>
            <a:ext cx="97407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zaokrąglony 5"/>
          <p:cNvSpPr/>
          <p:nvPr/>
        </p:nvSpPr>
        <p:spPr>
          <a:xfrm>
            <a:off x="251520" y="1412777"/>
            <a:ext cx="6527450" cy="12155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l-PL" sz="2400" b="1" dirty="0"/>
              <a:t>Development and </a:t>
            </a:r>
            <a:r>
              <a:rPr lang="pl-PL" sz="2400" b="1" dirty="0" err="1"/>
              <a:t>work</a:t>
            </a:r>
            <a:r>
              <a:rPr lang="pl-PL" sz="2400" b="1" dirty="0"/>
              <a:t> </a:t>
            </a:r>
            <a:r>
              <a:rPr lang="pl-PL" sz="2400" b="1" dirty="0" err="1"/>
              <a:t>despite</a:t>
            </a:r>
            <a:r>
              <a:rPr lang="pl-PL" sz="2400" b="1" dirty="0"/>
              <a:t> </a:t>
            </a:r>
            <a:r>
              <a:rPr lang="pl-PL" sz="2400" b="1" dirty="0" err="1"/>
              <a:t>disability</a:t>
            </a:r>
            <a:r>
              <a:rPr lang="pl-PL" sz="2400" b="1" dirty="0"/>
              <a:t> </a:t>
            </a:r>
            <a:endParaRPr lang="pl-PL" sz="240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51478"/>
            <a:ext cx="2678698" cy="223224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41" y="4363993"/>
            <a:ext cx="2520279" cy="2018448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755576" y="1859340"/>
            <a:ext cx="56886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b="1" dirty="0" smtClean="0"/>
          </a:p>
          <a:p>
            <a:pPr lvl="0"/>
            <a:endParaRPr lang="pl-PL" b="1" dirty="0"/>
          </a:p>
          <a:p>
            <a:pPr lvl="0"/>
            <a:endParaRPr lang="pl-PL" b="1" dirty="0"/>
          </a:p>
          <a:p>
            <a:pPr lvl="0"/>
            <a:r>
              <a:rPr lang="pl-PL" b="1" dirty="0" smtClean="0"/>
              <a:t>The </a:t>
            </a:r>
            <a:r>
              <a:rPr lang="pl-PL" b="1" dirty="0"/>
              <a:t>project </a:t>
            </a:r>
            <a:r>
              <a:rPr lang="pl-PL" b="1" dirty="0" err="1"/>
              <a:t>implemented</a:t>
            </a:r>
            <a:r>
              <a:rPr lang="pl-PL" b="1" dirty="0"/>
              <a:t> the </a:t>
            </a:r>
            <a:r>
              <a:rPr lang="pl-PL" b="1" dirty="0" err="1" smtClean="0"/>
              <a:t>following</a:t>
            </a:r>
            <a:r>
              <a:rPr lang="pl-PL" b="1" dirty="0" smtClean="0"/>
              <a:t> </a:t>
            </a:r>
            <a:r>
              <a:rPr lang="pl-PL" b="1" dirty="0" err="1" smtClean="0"/>
              <a:t>activities</a:t>
            </a:r>
            <a:r>
              <a:rPr lang="pl-PL" b="1" dirty="0"/>
              <a:t>:</a:t>
            </a:r>
          </a:p>
          <a:p>
            <a:r>
              <a:rPr lang="pl-PL" b="1" dirty="0"/>
              <a:t>• </a:t>
            </a:r>
            <a:r>
              <a:rPr lang="pl-PL" b="1" dirty="0" err="1"/>
              <a:t>group</a:t>
            </a:r>
            <a:r>
              <a:rPr lang="pl-PL" b="1" dirty="0"/>
              <a:t> </a:t>
            </a:r>
            <a:r>
              <a:rPr lang="pl-PL" b="1" dirty="0" err="1"/>
              <a:t>meetings</a:t>
            </a:r>
            <a:r>
              <a:rPr lang="pl-PL" b="1" dirty="0"/>
              <a:t> with </a:t>
            </a:r>
            <a:r>
              <a:rPr lang="pl-PL" b="1" dirty="0" err="1"/>
              <a:t>people</a:t>
            </a:r>
            <a:r>
              <a:rPr lang="pl-PL" b="1" dirty="0"/>
              <a:t> with </a:t>
            </a:r>
            <a:r>
              <a:rPr lang="pl-PL" b="1" dirty="0" err="1"/>
              <a:t>similar</a:t>
            </a:r>
            <a:r>
              <a:rPr lang="pl-PL" b="1" dirty="0"/>
              <a:t> </a:t>
            </a:r>
            <a:r>
              <a:rPr lang="pl-PL" b="1" dirty="0" err="1"/>
              <a:t>experiences</a:t>
            </a:r>
            <a:r>
              <a:rPr lang="pl-PL" b="1" dirty="0" smtClean="0"/>
              <a:t>,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>• </a:t>
            </a:r>
            <a:r>
              <a:rPr lang="pl-PL" b="1" dirty="0" err="1"/>
              <a:t>individual</a:t>
            </a:r>
            <a:r>
              <a:rPr lang="pl-PL" b="1" dirty="0"/>
              <a:t> </a:t>
            </a:r>
            <a:r>
              <a:rPr lang="pl-PL" b="1" dirty="0" err="1"/>
              <a:t>consultations</a:t>
            </a:r>
            <a:r>
              <a:rPr lang="pl-PL" b="1" dirty="0"/>
              <a:t> with a </a:t>
            </a:r>
            <a:r>
              <a:rPr lang="pl-PL" b="1" dirty="0" err="1"/>
              <a:t>counselor</a:t>
            </a:r>
            <a:r>
              <a:rPr lang="pl-PL" b="1" dirty="0" smtClean="0"/>
              <a:t>,</a:t>
            </a:r>
            <a:endParaRPr lang="pl-PL" b="1" dirty="0"/>
          </a:p>
          <a:p>
            <a:r>
              <a:rPr lang="pl-PL" b="1" dirty="0" smtClean="0"/>
              <a:t>• </a:t>
            </a:r>
            <a:r>
              <a:rPr lang="pl-PL" b="1" dirty="0"/>
              <a:t>m</a:t>
            </a:r>
            <a:r>
              <a:rPr lang="en-GB" b="1" dirty="0" err="1"/>
              <a:t>eetings</a:t>
            </a:r>
            <a:r>
              <a:rPr lang="en-GB" b="1" dirty="0"/>
              <a:t> with experts who will provide current information about rules of taking a </a:t>
            </a:r>
            <a:r>
              <a:rPr lang="en-GB" b="1" dirty="0" smtClean="0"/>
              <a:t>job</a:t>
            </a:r>
            <a:endParaRPr lang="pl-PL" b="1" dirty="0" smtClean="0"/>
          </a:p>
          <a:p>
            <a:r>
              <a:rPr lang="pl-PL" b="1" dirty="0" smtClean="0"/>
              <a:t>• </a:t>
            </a:r>
            <a:r>
              <a:rPr lang="pl-PL" b="1" dirty="0" err="1"/>
              <a:t>computer</a:t>
            </a:r>
            <a:r>
              <a:rPr lang="pl-PL" b="1" dirty="0"/>
              <a:t> </a:t>
            </a:r>
            <a:r>
              <a:rPr lang="pl-PL" b="1" dirty="0" err="1"/>
              <a:t>courses</a:t>
            </a:r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82401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9628" y="404664"/>
            <a:ext cx="7024744" cy="79208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1"/>
                </a:solidFill>
              </a:rPr>
              <a:t>	</a:t>
            </a:r>
            <a:r>
              <a:rPr lang="pl-PL" sz="2800" b="1" dirty="0" smtClean="0">
                <a:solidFill>
                  <a:schemeClr val="tx1"/>
                </a:solidFill>
              </a:rPr>
              <a:t>       „</a:t>
            </a:r>
            <a:r>
              <a:rPr lang="pl-PL" sz="2000" b="1" dirty="0" smtClean="0">
                <a:solidFill>
                  <a:schemeClr val="tx1"/>
                </a:solidFill>
              </a:rPr>
              <a:t>Foundation „Aktywni XXI”</a:t>
            </a:r>
            <a:endParaRPr lang="pl-PL" sz="2000" b="1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1828432" cy="1292895"/>
          </a:xfrm>
        </p:spPr>
      </p:pic>
      <p:sp>
        <p:nvSpPr>
          <p:cNvPr id="3" name="Prostokąt 2"/>
          <p:cNvSpPr/>
          <p:nvPr/>
        </p:nvSpPr>
        <p:spPr>
          <a:xfrm>
            <a:off x="539552" y="2628313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                                      It </a:t>
            </a:r>
            <a:r>
              <a:rPr lang="pl-PL" b="1" dirty="0"/>
              <a:t>was </a:t>
            </a:r>
            <a:r>
              <a:rPr lang="pl-PL" b="1" dirty="0" err="1"/>
              <a:t>created</a:t>
            </a:r>
            <a:r>
              <a:rPr lang="pl-PL" b="1" dirty="0"/>
              <a:t> to </a:t>
            </a:r>
            <a:r>
              <a:rPr lang="pl-PL" b="1" dirty="0" err="1"/>
              <a:t>improve</a:t>
            </a:r>
            <a:r>
              <a:rPr lang="pl-PL" b="1" dirty="0"/>
              <a:t> the </a:t>
            </a:r>
            <a:r>
              <a:rPr lang="pl-PL" b="1" dirty="0" err="1"/>
              <a:t>quality</a:t>
            </a:r>
            <a:r>
              <a:rPr lang="pl-PL" b="1" dirty="0"/>
              <a:t> of </a:t>
            </a:r>
            <a:r>
              <a:rPr lang="pl-PL" b="1" dirty="0" err="1"/>
              <a:t>education</a:t>
            </a:r>
            <a:r>
              <a:rPr lang="pl-PL" b="1" dirty="0"/>
              <a:t> </a:t>
            </a:r>
            <a:r>
              <a:rPr lang="pl-PL" b="1" dirty="0" smtClean="0"/>
              <a:t>      </a:t>
            </a:r>
          </a:p>
          <a:p>
            <a:r>
              <a:rPr lang="pl-PL" b="1" dirty="0" smtClean="0"/>
              <a:t>                                      of </a:t>
            </a:r>
            <a:r>
              <a:rPr lang="pl-PL" b="1" dirty="0"/>
              <a:t>the </a:t>
            </a:r>
            <a:r>
              <a:rPr lang="pl-PL" b="1" dirty="0" err="1"/>
              <a:t>elderly</a:t>
            </a:r>
            <a:r>
              <a:rPr lang="pl-PL" b="1" dirty="0"/>
              <a:t> by </a:t>
            </a:r>
            <a:r>
              <a:rPr lang="pl-PL" b="1" dirty="0" err="1"/>
              <a:t>increasing</a:t>
            </a:r>
            <a:r>
              <a:rPr lang="pl-PL" b="1" dirty="0"/>
              <a:t> the </a:t>
            </a:r>
            <a:r>
              <a:rPr lang="pl-PL" b="1" dirty="0" err="1"/>
              <a:t>diversity</a:t>
            </a:r>
            <a:r>
              <a:rPr lang="pl-PL" b="1" dirty="0"/>
              <a:t> </a:t>
            </a:r>
            <a:endParaRPr lang="pl-PL" b="1" dirty="0" smtClean="0"/>
          </a:p>
          <a:p>
            <a:r>
              <a:rPr lang="pl-PL" b="1" dirty="0" smtClean="0"/>
              <a:t>                                      of </a:t>
            </a:r>
            <a:r>
              <a:rPr lang="pl-PL" b="1" dirty="0" err="1" smtClean="0"/>
              <a:t>educational</a:t>
            </a:r>
            <a:r>
              <a:rPr lang="pl-PL" b="1" dirty="0" smtClean="0"/>
              <a:t> </a:t>
            </a:r>
            <a:r>
              <a:rPr lang="pl-PL" b="1" dirty="0" err="1"/>
              <a:t>classes</a:t>
            </a:r>
            <a:r>
              <a:rPr lang="pl-PL" b="1" dirty="0"/>
              <a:t> </a:t>
            </a:r>
            <a:r>
              <a:rPr lang="pl-PL" b="1" dirty="0" err="1"/>
              <a:t>at</a:t>
            </a:r>
            <a:r>
              <a:rPr lang="pl-PL" b="1" dirty="0"/>
              <a:t>  </a:t>
            </a:r>
            <a:r>
              <a:rPr lang="en-GB" b="1" dirty="0"/>
              <a:t>the Seniors University</a:t>
            </a:r>
            <a:r>
              <a:rPr lang="pl-PL" b="1" dirty="0"/>
              <a:t>, </a:t>
            </a:r>
            <a:r>
              <a:rPr lang="pl-PL" b="1" dirty="0" smtClean="0"/>
              <a:t>       </a:t>
            </a:r>
          </a:p>
          <a:p>
            <a:r>
              <a:rPr lang="pl-PL" b="1" dirty="0" smtClean="0"/>
              <a:t>                                      as </a:t>
            </a:r>
            <a:r>
              <a:rPr lang="pl-PL" b="1" dirty="0" err="1" smtClean="0"/>
              <a:t>well</a:t>
            </a:r>
            <a:r>
              <a:rPr lang="pl-PL" b="1" dirty="0" smtClean="0"/>
              <a:t> </a:t>
            </a:r>
            <a:r>
              <a:rPr lang="pl-PL" b="1" dirty="0"/>
              <a:t>as </a:t>
            </a:r>
            <a:r>
              <a:rPr lang="pl-PL" b="1" dirty="0" err="1"/>
              <a:t>increasing</a:t>
            </a:r>
            <a:r>
              <a:rPr lang="pl-PL" b="1" dirty="0"/>
              <a:t> the </a:t>
            </a:r>
            <a:r>
              <a:rPr lang="pl-PL" b="1" dirty="0" err="1"/>
              <a:t>frequency</a:t>
            </a:r>
            <a:r>
              <a:rPr lang="pl-PL" b="1" dirty="0"/>
              <a:t> of </a:t>
            </a:r>
            <a:r>
              <a:rPr lang="pl-PL" b="1" dirty="0" err="1"/>
              <a:t>seniors</a:t>
            </a:r>
            <a:r>
              <a:rPr lang="pl-PL" b="1" dirty="0"/>
              <a:t> </a:t>
            </a:r>
            <a:r>
              <a:rPr lang="pl-PL" b="1" dirty="0" smtClean="0"/>
              <a:t> </a:t>
            </a:r>
          </a:p>
          <a:p>
            <a:r>
              <a:rPr lang="pl-PL" b="1" dirty="0" smtClean="0"/>
              <a:t>                                      </a:t>
            </a:r>
            <a:r>
              <a:rPr lang="pl-PL" b="1" dirty="0" err="1" smtClean="0"/>
              <a:t>meetings</a:t>
            </a:r>
            <a:r>
              <a:rPr lang="pl-PL" b="1" dirty="0"/>
              <a:t>. The </a:t>
            </a:r>
            <a:r>
              <a:rPr lang="pl-PL" b="1" dirty="0" err="1"/>
              <a:t>participants</a:t>
            </a:r>
            <a:r>
              <a:rPr lang="pl-PL" b="1" dirty="0"/>
              <a:t> </a:t>
            </a:r>
            <a:r>
              <a:rPr lang="pl-PL" b="1" dirty="0" err="1"/>
              <a:t>were</a:t>
            </a:r>
            <a:r>
              <a:rPr lang="pl-PL" b="1" dirty="0"/>
              <a:t> 33 </a:t>
            </a:r>
            <a:r>
              <a:rPr lang="pl-PL" b="1" dirty="0" err="1"/>
              <a:t>people</a:t>
            </a:r>
            <a:r>
              <a:rPr lang="pl-PL" b="1" dirty="0"/>
              <a:t> </a:t>
            </a:r>
            <a:r>
              <a:rPr lang="pl-PL" b="1" dirty="0" err="1"/>
              <a:t>who</a:t>
            </a:r>
            <a:r>
              <a:rPr lang="pl-PL" b="1" dirty="0"/>
              <a:t> </a:t>
            </a:r>
            <a:r>
              <a:rPr lang="pl-PL" b="1" dirty="0" smtClean="0"/>
              <a:t>   </a:t>
            </a:r>
          </a:p>
          <a:p>
            <a:r>
              <a:rPr lang="pl-PL" b="1" dirty="0" smtClean="0"/>
              <a:t>                                      </a:t>
            </a:r>
            <a:r>
              <a:rPr lang="pl-PL" b="1" dirty="0" err="1" smtClean="0"/>
              <a:t>used</a:t>
            </a:r>
            <a:r>
              <a:rPr lang="pl-PL" b="1" dirty="0" smtClean="0"/>
              <a:t> </a:t>
            </a:r>
            <a:r>
              <a:rPr lang="pl-PL" b="1" dirty="0" err="1"/>
              <a:t>new</a:t>
            </a:r>
            <a:r>
              <a:rPr lang="pl-PL" b="1" dirty="0"/>
              <a:t> </a:t>
            </a:r>
            <a:r>
              <a:rPr lang="pl-PL" b="1" dirty="0" err="1"/>
              <a:t>forms</a:t>
            </a:r>
            <a:r>
              <a:rPr lang="pl-PL" b="1" dirty="0"/>
              <a:t> of </a:t>
            </a:r>
            <a:r>
              <a:rPr lang="pl-PL" b="1" dirty="0" err="1"/>
              <a:t>activity</a:t>
            </a:r>
            <a:r>
              <a:rPr lang="pl-PL" b="1" dirty="0"/>
              <a:t> </a:t>
            </a:r>
            <a:r>
              <a:rPr lang="pl-PL" b="1" dirty="0" err="1"/>
              <a:t>within</a:t>
            </a:r>
            <a:r>
              <a:rPr lang="pl-PL" b="1" dirty="0"/>
              <a:t> the </a:t>
            </a:r>
            <a:r>
              <a:rPr lang="en-GB" b="1" dirty="0"/>
              <a:t>Seniors University</a:t>
            </a:r>
            <a:r>
              <a:rPr lang="pl-PL" b="1" dirty="0"/>
              <a:t>: </a:t>
            </a:r>
            <a:r>
              <a:rPr lang="pl-PL" b="1" dirty="0" err="1"/>
              <a:t>activities</a:t>
            </a:r>
            <a:r>
              <a:rPr lang="pl-PL" b="1" dirty="0"/>
              <a:t> in the field </a:t>
            </a:r>
            <a:r>
              <a:rPr lang="pl-PL" b="1" dirty="0" smtClean="0"/>
              <a:t>                                                                                           of </a:t>
            </a:r>
            <a:r>
              <a:rPr lang="pl-PL" b="1" dirty="0" err="1"/>
              <a:t>information</a:t>
            </a:r>
            <a:r>
              <a:rPr lang="pl-PL" b="1" dirty="0"/>
              <a:t> </a:t>
            </a:r>
            <a:r>
              <a:rPr lang="pl-PL" b="1" dirty="0" err="1"/>
              <a:t>technology</a:t>
            </a:r>
            <a:r>
              <a:rPr lang="pl-PL" b="1" dirty="0"/>
              <a:t>, </a:t>
            </a:r>
            <a:endParaRPr lang="pl-PL" b="1" dirty="0" smtClean="0"/>
          </a:p>
          <a:p>
            <a:r>
              <a:rPr lang="pl-PL" b="1" dirty="0" err="1" smtClean="0"/>
              <a:t>personal</a:t>
            </a:r>
            <a:r>
              <a:rPr lang="pl-PL" b="1" dirty="0" smtClean="0"/>
              <a:t> development </a:t>
            </a:r>
            <a:r>
              <a:rPr lang="pl-PL" b="1" dirty="0" err="1"/>
              <a:t>workshops</a:t>
            </a:r>
            <a:r>
              <a:rPr lang="pl-PL" b="1" dirty="0"/>
              <a:t>, </a:t>
            </a:r>
            <a:endParaRPr lang="pl-PL" b="1" dirty="0" smtClean="0"/>
          </a:p>
          <a:p>
            <a:r>
              <a:rPr lang="pl-PL" b="1" dirty="0" err="1" smtClean="0"/>
              <a:t>healthy</a:t>
            </a:r>
            <a:r>
              <a:rPr lang="pl-PL" b="1" dirty="0" smtClean="0"/>
              <a:t> </a:t>
            </a:r>
            <a:r>
              <a:rPr lang="pl-PL" b="1" dirty="0" err="1" smtClean="0"/>
              <a:t>lifestyle</a:t>
            </a:r>
            <a:r>
              <a:rPr lang="pl-PL" b="1" dirty="0" smtClean="0"/>
              <a:t> </a:t>
            </a:r>
            <a:r>
              <a:rPr lang="pl-PL" b="1" dirty="0" err="1"/>
              <a:t>workshops</a:t>
            </a:r>
            <a:r>
              <a:rPr lang="pl-PL" b="1" dirty="0"/>
              <a:t> </a:t>
            </a:r>
            <a:endParaRPr lang="pl-PL" b="1" dirty="0" smtClean="0"/>
          </a:p>
          <a:p>
            <a:r>
              <a:rPr lang="pl-PL" b="1" dirty="0" smtClean="0"/>
              <a:t>and </a:t>
            </a:r>
            <a:r>
              <a:rPr lang="pl-PL" b="1" dirty="0"/>
              <a:t>art </a:t>
            </a:r>
            <a:r>
              <a:rPr lang="pl-PL" b="1" dirty="0" err="1"/>
              <a:t>therapy</a:t>
            </a:r>
            <a:r>
              <a:rPr lang="pl-PL" b="1" dirty="0"/>
              <a:t>.</a:t>
            </a:r>
            <a:br>
              <a:rPr lang="pl-PL" b="1" dirty="0"/>
            </a:br>
            <a:endParaRPr lang="pl-PL" b="1" dirty="0"/>
          </a:p>
        </p:txBody>
      </p:sp>
      <p:pic>
        <p:nvPicPr>
          <p:cNvPr id="5" name="Image 5" descr="logo_edit_itseasy (1)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50" y="5373217"/>
            <a:ext cx="97407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zaokrąglony 5"/>
          <p:cNvSpPr/>
          <p:nvPr/>
        </p:nvSpPr>
        <p:spPr>
          <a:xfrm>
            <a:off x="1259632" y="1268760"/>
            <a:ext cx="7056784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l-PL" sz="2400" b="1" dirty="0" err="1"/>
              <a:t>An</a:t>
            </a:r>
            <a:r>
              <a:rPr lang="pl-PL" sz="2400" b="1" dirty="0"/>
              <a:t>  </a:t>
            </a:r>
            <a:r>
              <a:rPr lang="pl-PL" sz="2400" b="1" dirty="0" err="1"/>
              <a:t>active</a:t>
            </a:r>
            <a:r>
              <a:rPr lang="pl-PL" sz="2400" b="1" dirty="0"/>
              <a:t> senior – the XXI </a:t>
            </a:r>
            <a:r>
              <a:rPr lang="pl-PL" sz="2400" b="1" dirty="0" err="1"/>
              <a:t>century</a:t>
            </a:r>
            <a:r>
              <a:rPr lang="pl-PL" sz="2400" b="1" dirty="0"/>
              <a:t> </a:t>
            </a:r>
            <a:r>
              <a:rPr lang="pl-PL" sz="2400" b="1" dirty="0" err="1"/>
              <a:t>silver</a:t>
            </a:r>
            <a:r>
              <a:rPr lang="pl-PL" sz="2400" b="1" dirty="0"/>
              <a:t> </a:t>
            </a:r>
            <a:endParaRPr lang="pl-PL" sz="24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65754"/>
            <a:ext cx="2781060" cy="217071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812" y="4459157"/>
            <a:ext cx="2662123" cy="195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0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9628" y="404664"/>
            <a:ext cx="7024744" cy="79208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1"/>
                </a:solidFill>
              </a:rPr>
              <a:t>	</a:t>
            </a:r>
            <a:r>
              <a:rPr lang="pl-PL" sz="2800" b="1" dirty="0" smtClean="0">
                <a:solidFill>
                  <a:schemeClr val="tx1"/>
                </a:solidFill>
              </a:rPr>
              <a:t>       „</a:t>
            </a:r>
            <a:r>
              <a:rPr lang="pl-PL" sz="2000" b="1" dirty="0" smtClean="0">
                <a:solidFill>
                  <a:schemeClr val="tx1"/>
                </a:solidFill>
              </a:rPr>
              <a:t>Foundation „Aktywni XXI”</a:t>
            </a:r>
            <a:endParaRPr lang="pl-PL" sz="2000" b="1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1828432" cy="1292895"/>
          </a:xfrm>
        </p:spPr>
      </p:pic>
      <p:sp>
        <p:nvSpPr>
          <p:cNvPr id="3" name="Prostokąt 2"/>
          <p:cNvSpPr/>
          <p:nvPr/>
        </p:nvSpPr>
        <p:spPr>
          <a:xfrm>
            <a:off x="1763688" y="2628313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/>
            </a:r>
            <a:br>
              <a:rPr lang="fr-FR" dirty="0"/>
            </a:br>
            <a:endParaRPr lang="pl-PL" dirty="0"/>
          </a:p>
        </p:txBody>
      </p:sp>
      <p:pic>
        <p:nvPicPr>
          <p:cNvPr id="5" name="Image 5" descr="logo_edit_itseasy (1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50" y="5373217"/>
            <a:ext cx="97407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zaokrąglony 5"/>
          <p:cNvSpPr/>
          <p:nvPr/>
        </p:nvSpPr>
        <p:spPr>
          <a:xfrm>
            <a:off x="899592" y="1412776"/>
            <a:ext cx="3636404" cy="1277560"/>
          </a:xfrm>
          <a:prstGeom prst="roundRect">
            <a:avLst/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“</a:t>
            </a:r>
            <a:r>
              <a:rPr lang="en-US" sz="2400" b="1" dirty="0"/>
              <a:t>Enduring life! Enlivening aged </a:t>
            </a:r>
            <a:r>
              <a:rPr lang="en-US" sz="2400" b="1" dirty="0" err="1"/>
              <a:t>colours</a:t>
            </a:r>
            <a:r>
              <a:rPr lang="en-US" sz="2400" b="1" dirty="0"/>
              <a:t>”</a:t>
            </a:r>
            <a:endParaRPr lang="pl-PL" sz="2400" dirty="0"/>
          </a:p>
        </p:txBody>
      </p:sp>
      <p:sp>
        <p:nvSpPr>
          <p:cNvPr id="7" name="Prostokąt 6"/>
          <p:cNvSpPr/>
          <p:nvPr/>
        </p:nvSpPr>
        <p:spPr>
          <a:xfrm>
            <a:off x="539552" y="2690336"/>
            <a:ext cx="631844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T</a:t>
            </a:r>
            <a:r>
              <a:rPr lang="en-GB" sz="2000" b="1" dirty="0" err="1"/>
              <a:t>ogether</a:t>
            </a:r>
            <a:r>
              <a:rPr lang="en-GB" sz="2000" b="1" dirty="0"/>
              <a:t> with AUSER Messina Foundation </a:t>
            </a:r>
            <a:r>
              <a:rPr lang="pl-PL" sz="2000" b="1" dirty="0"/>
              <a:t/>
            </a:r>
            <a:br>
              <a:rPr lang="pl-PL" sz="2000" b="1" dirty="0"/>
            </a:br>
            <a:r>
              <a:rPr lang="en-GB" sz="2000" b="1" dirty="0"/>
              <a:t>and LUTE </a:t>
            </a:r>
            <a:r>
              <a:rPr lang="en-GB" sz="2000" b="1" dirty="0" err="1"/>
              <a:t>Milazzo</a:t>
            </a:r>
            <a:r>
              <a:rPr lang="en-GB" sz="2000" b="1" dirty="0"/>
              <a:t> from Italy, </a:t>
            </a:r>
            <a:r>
              <a:rPr lang="pl-PL" sz="2000" b="1" dirty="0"/>
              <a:t/>
            </a:r>
            <a:br>
              <a:rPr lang="pl-PL" sz="2000" b="1" dirty="0"/>
            </a:br>
            <a:r>
              <a:rPr lang="en-GB" sz="2000" b="1" dirty="0"/>
              <a:t>we take part in the </a:t>
            </a:r>
            <a:r>
              <a:rPr lang="en-GB" sz="2000" b="1" dirty="0" err="1"/>
              <a:t>Grundvig</a:t>
            </a:r>
            <a:r>
              <a:rPr lang="en-GB" sz="2000" b="1" dirty="0"/>
              <a:t> project titled </a:t>
            </a:r>
            <a:endParaRPr lang="pl-PL" sz="2000" b="1" dirty="0" smtClean="0"/>
          </a:p>
          <a:p>
            <a:r>
              <a:rPr lang="en-GB" sz="2000" b="1" dirty="0" smtClean="0"/>
              <a:t>“</a:t>
            </a:r>
            <a:r>
              <a:rPr lang="en-GB" sz="2000" b="1" dirty="0"/>
              <a:t>Seniors’ Volunteering”</a:t>
            </a:r>
            <a:endParaRPr lang="pl-PL" sz="20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776" y="1484394"/>
            <a:ext cx="4032448" cy="271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86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9628" y="404664"/>
            <a:ext cx="7024744" cy="79208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tx1"/>
                </a:solidFill>
              </a:rPr>
              <a:t>	</a:t>
            </a:r>
            <a:r>
              <a:rPr lang="pl-PL" sz="2800" b="1" dirty="0" smtClean="0">
                <a:solidFill>
                  <a:schemeClr val="tx1"/>
                </a:solidFill>
              </a:rPr>
              <a:t>       „</a:t>
            </a:r>
            <a:r>
              <a:rPr lang="pl-PL" sz="2000" b="1" dirty="0" smtClean="0">
                <a:solidFill>
                  <a:schemeClr val="tx1"/>
                </a:solidFill>
              </a:rPr>
              <a:t>Foundation „Aktywni XXI”</a:t>
            </a:r>
            <a:endParaRPr lang="pl-PL" sz="2000" b="1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1828432" cy="1292895"/>
          </a:xfrm>
        </p:spPr>
      </p:pic>
      <p:sp>
        <p:nvSpPr>
          <p:cNvPr id="3" name="Prostokąt 2"/>
          <p:cNvSpPr/>
          <p:nvPr/>
        </p:nvSpPr>
        <p:spPr>
          <a:xfrm>
            <a:off x="1763688" y="2628313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/>
            </a:r>
            <a:br>
              <a:rPr lang="fr-FR" dirty="0"/>
            </a:br>
            <a:endParaRPr lang="pl-PL" dirty="0"/>
          </a:p>
        </p:txBody>
      </p:sp>
      <p:pic>
        <p:nvPicPr>
          <p:cNvPr id="5" name="Image 5" descr="logo_edit_itseasy (1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50" y="5373217"/>
            <a:ext cx="97407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693" y="1268760"/>
            <a:ext cx="2885428" cy="2258936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611560" y="1400896"/>
            <a:ext cx="4968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E.LI </a:t>
            </a:r>
            <a:r>
              <a:rPr lang="pl-PL" sz="2000" b="1" dirty="0" smtClean="0"/>
              <a:t>was</a:t>
            </a:r>
            <a:r>
              <a:rPr lang="en-US" sz="2000" b="1" dirty="0" smtClean="0"/>
              <a:t> </a:t>
            </a:r>
            <a:r>
              <a:rPr lang="en-US" sz="2000" b="1" dirty="0"/>
              <a:t>a project that permitted </a:t>
            </a:r>
            <a:endParaRPr lang="pl-PL" sz="2000" b="1" dirty="0" smtClean="0"/>
          </a:p>
          <a:p>
            <a:r>
              <a:rPr lang="en-US" sz="2000" b="1" dirty="0" smtClean="0"/>
              <a:t>at </a:t>
            </a:r>
            <a:r>
              <a:rPr lang="en-US" sz="2000" b="1" dirty="0"/>
              <a:t>12 volunteers to have a cultural exchange with a European country.</a:t>
            </a:r>
            <a:endParaRPr lang="pl-PL" sz="2000" b="1" dirty="0" smtClean="0"/>
          </a:p>
          <a:p>
            <a:r>
              <a:rPr lang="en-US" sz="2000" b="1" dirty="0" smtClean="0"/>
              <a:t>Seniors </a:t>
            </a:r>
            <a:r>
              <a:rPr lang="en-US" sz="2000" b="1" dirty="0"/>
              <a:t>from our Foundation </a:t>
            </a:r>
            <a:r>
              <a:rPr lang="en-US" sz="2000" b="1" dirty="0" smtClean="0"/>
              <a:t>took</a:t>
            </a:r>
            <a:endParaRPr lang="pl-PL" sz="2000" b="1" dirty="0" smtClean="0"/>
          </a:p>
          <a:p>
            <a:r>
              <a:rPr lang="en-US" sz="2000" b="1" dirty="0" smtClean="0"/>
              <a:t>part </a:t>
            </a:r>
            <a:r>
              <a:rPr lang="en-US" sz="2000" b="1" dirty="0"/>
              <a:t>in the exchange of seniors from LUTE </a:t>
            </a:r>
            <a:r>
              <a:rPr lang="en-US" sz="2000" b="1" dirty="0" err="1"/>
              <a:t>Milazzo</a:t>
            </a:r>
            <a:r>
              <a:rPr lang="en-US" sz="2000" b="1" dirty="0"/>
              <a:t>. They worked </a:t>
            </a:r>
            <a:r>
              <a:rPr lang="en-US" sz="2000" b="1" dirty="0" smtClean="0"/>
              <a:t>together</a:t>
            </a:r>
            <a:endParaRPr lang="pl-PL" sz="2000" b="1" dirty="0" smtClean="0"/>
          </a:p>
          <a:p>
            <a:r>
              <a:rPr lang="en-US" sz="2000" b="1" dirty="0" smtClean="0"/>
              <a:t>as </a:t>
            </a:r>
            <a:r>
              <a:rPr lang="en-US" sz="2000" b="1" dirty="0"/>
              <a:t>volunteers, learn languages, </a:t>
            </a:r>
            <a:endParaRPr lang="pl-PL" sz="2000" b="1" dirty="0" smtClean="0"/>
          </a:p>
          <a:p>
            <a:r>
              <a:rPr lang="en-US" sz="2000" b="1" dirty="0" smtClean="0"/>
              <a:t>they </a:t>
            </a:r>
            <a:r>
              <a:rPr lang="en-US" sz="2000" b="1" dirty="0"/>
              <a:t>take part in workshops</a:t>
            </a:r>
            <a:endParaRPr lang="pl-PL" sz="2000" b="1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55441"/>
            <a:ext cx="3456384" cy="2343310"/>
          </a:xfrm>
          <a:prstGeom prst="rect">
            <a:avLst/>
          </a:prstGeom>
        </p:spPr>
      </p:pic>
      <p:pic>
        <p:nvPicPr>
          <p:cNvPr id="9" name="Symbol zastępczy zawartości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89" y="3926028"/>
            <a:ext cx="2747569" cy="183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859</TotalTime>
  <Words>295</Words>
  <Application>Microsoft Office PowerPoint</Application>
  <PresentationFormat>Pokaz na ekranie (4:3)</PresentationFormat>
  <Paragraphs>97</Paragraphs>
  <Slides>11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Austin</vt:lpstr>
      <vt:lpstr>        „Foundation „Aktywni XXI”</vt:lpstr>
      <vt:lpstr>        „Foundation „Aktywni XXI”</vt:lpstr>
      <vt:lpstr>        „Foundation „Aktywni XXI”</vt:lpstr>
      <vt:lpstr>        „Foundation „Aktywni XXI”</vt:lpstr>
      <vt:lpstr>        „Foundation „Aktywni XXI”</vt:lpstr>
      <vt:lpstr>        „Foundation „Aktywni XXI”</vt:lpstr>
      <vt:lpstr>        „Foundation „Aktywni XXI”</vt:lpstr>
      <vt:lpstr>        „Foundation „Aktywni XXI”</vt:lpstr>
      <vt:lpstr>        „Foundation „Aktywni XXI”</vt:lpstr>
      <vt:lpstr>        „Foundation „Aktywni XXI”</vt:lpstr>
      <vt:lpstr>        „Foundation „Aktywni XXI”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lat  Jeleniogórskiej Akademii III Wieku</dc:title>
  <dc:creator>Kurs</dc:creator>
  <cp:lastModifiedBy>Basia</cp:lastModifiedBy>
  <cp:revision>61</cp:revision>
  <dcterms:created xsi:type="dcterms:W3CDTF">2014-09-13T14:21:28Z</dcterms:created>
  <dcterms:modified xsi:type="dcterms:W3CDTF">2018-10-04T05:39:48Z</dcterms:modified>
</cp:coreProperties>
</file>